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2" r:id="rId1"/>
  </p:sldMasterIdLst>
  <p:notesMasterIdLst>
    <p:notesMasterId r:id="rId14"/>
  </p:notesMasterIdLst>
  <p:sldIdLst>
    <p:sldId id="300" r:id="rId2"/>
    <p:sldId id="301" r:id="rId3"/>
    <p:sldId id="302" r:id="rId4"/>
    <p:sldId id="311" r:id="rId5"/>
    <p:sldId id="303" r:id="rId6"/>
    <p:sldId id="305" r:id="rId7"/>
    <p:sldId id="306" r:id="rId8"/>
    <p:sldId id="307" r:id="rId9"/>
    <p:sldId id="308" r:id="rId10"/>
    <p:sldId id="309" r:id="rId11"/>
    <p:sldId id="304" r:id="rId12"/>
    <p:sldId id="310" r:id="rId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ＭＳ Ｐゴシック" pitchFamily="-108" charset="-128"/>
        <a:cs typeface="+mn-cs"/>
      </a:defRPr>
    </a:lvl1pPr>
    <a:lvl2pPr marL="457200" algn="l" rtl="0" fontAlgn="base">
      <a:spcBef>
        <a:spcPct val="0"/>
      </a:spcBef>
      <a:spcAft>
        <a:spcPct val="0"/>
      </a:spcAft>
      <a:defRPr kern="1200">
        <a:solidFill>
          <a:schemeClr val="tx1"/>
        </a:solidFill>
        <a:latin typeface="Arial" charset="0"/>
        <a:ea typeface="ＭＳ Ｐゴシック" pitchFamily="-108" charset="-128"/>
        <a:cs typeface="+mn-cs"/>
      </a:defRPr>
    </a:lvl2pPr>
    <a:lvl3pPr marL="914400" algn="l" rtl="0" fontAlgn="base">
      <a:spcBef>
        <a:spcPct val="0"/>
      </a:spcBef>
      <a:spcAft>
        <a:spcPct val="0"/>
      </a:spcAft>
      <a:defRPr kern="1200">
        <a:solidFill>
          <a:schemeClr val="tx1"/>
        </a:solidFill>
        <a:latin typeface="Arial" charset="0"/>
        <a:ea typeface="ＭＳ Ｐゴシック" pitchFamily="-108" charset="-128"/>
        <a:cs typeface="+mn-cs"/>
      </a:defRPr>
    </a:lvl3pPr>
    <a:lvl4pPr marL="1371600" algn="l" rtl="0" fontAlgn="base">
      <a:spcBef>
        <a:spcPct val="0"/>
      </a:spcBef>
      <a:spcAft>
        <a:spcPct val="0"/>
      </a:spcAft>
      <a:defRPr kern="1200">
        <a:solidFill>
          <a:schemeClr val="tx1"/>
        </a:solidFill>
        <a:latin typeface="Arial" charset="0"/>
        <a:ea typeface="ＭＳ Ｐゴシック" pitchFamily="-108" charset="-128"/>
        <a:cs typeface="+mn-cs"/>
      </a:defRPr>
    </a:lvl4pPr>
    <a:lvl5pPr marL="1828800" algn="l" rtl="0" fontAlgn="base">
      <a:spcBef>
        <a:spcPct val="0"/>
      </a:spcBef>
      <a:spcAft>
        <a:spcPct val="0"/>
      </a:spcAft>
      <a:defRPr kern="1200">
        <a:solidFill>
          <a:schemeClr val="tx1"/>
        </a:solidFill>
        <a:latin typeface="Arial" charset="0"/>
        <a:ea typeface="ＭＳ Ｐゴシック" pitchFamily="-108" charset="-128"/>
        <a:cs typeface="+mn-cs"/>
      </a:defRPr>
    </a:lvl5pPr>
    <a:lvl6pPr marL="2286000" algn="l" defTabSz="914400" rtl="0" eaLnBrk="1" latinLnBrk="0" hangingPunct="1">
      <a:defRPr kern="1200">
        <a:solidFill>
          <a:schemeClr val="tx1"/>
        </a:solidFill>
        <a:latin typeface="Arial" charset="0"/>
        <a:ea typeface="ＭＳ Ｐゴシック" pitchFamily="-108" charset="-128"/>
        <a:cs typeface="+mn-cs"/>
      </a:defRPr>
    </a:lvl6pPr>
    <a:lvl7pPr marL="2743200" algn="l" defTabSz="914400" rtl="0" eaLnBrk="1" latinLnBrk="0" hangingPunct="1">
      <a:defRPr kern="1200">
        <a:solidFill>
          <a:schemeClr val="tx1"/>
        </a:solidFill>
        <a:latin typeface="Arial" charset="0"/>
        <a:ea typeface="ＭＳ Ｐゴシック" pitchFamily="-108" charset="-128"/>
        <a:cs typeface="+mn-cs"/>
      </a:defRPr>
    </a:lvl7pPr>
    <a:lvl8pPr marL="3200400" algn="l" defTabSz="914400" rtl="0" eaLnBrk="1" latinLnBrk="0" hangingPunct="1">
      <a:defRPr kern="1200">
        <a:solidFill>
          <a:schemeClr val="tx1"/>
        </a:solidFill>
        <a:latin typeface="Arial" charset="0"/>
        <a:ea typeface="ＭＳ Ｐゴシック" pitchFamily="-108" charset="-128"/>
        <a:cs typeface="+mn-cs"/>
      </a:defRPr>
    </a:lvl8pPr>
    <a:lvl9pPr marL="3657600" algn="l" defTabSz="914400" rtl="0" eaLnBrk="1" latinLnBrk="0" hangingPunct="1">
      <a:defRPr kern="1200">
        <a:solidFill>
          <a:schemeClr val="tx1"/>
        </a:solidFill>
        <a:latin typeface="Arial" charset="0"/>
        <a:ea typeface="ＭＳ Ｐゴシック" pitchFamily="-108"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00CC"/>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39" autoAdjust="0"/>
    <p:restoredTop sz="94657" autoAdjust="0"/>
  </p:normalViewPr>
  <p:slideViewPr>
    <p:cSldViewPr>
      <p:cViewPr varScale="1">
        <p:scale>
          <a:sx n="100" d="100"/>
          <a:sy n="100" d="100"/>
        </p:scale>
        <p:origin x="-384"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564"/>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media/image1.png>
</file>

<file path=ppt/media/image2.jpeg>
</file>

<file path=ppt/media/image3.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07" charset="0"/>
                <a:ea typeface="+mn-ea"/>
              </a:defRPr>
            </a:lvl1pPr>
          </a:lstStyle>
          <a:p>
            <a:pPr>
              <a:defRPr/>
            </a:pPr>
            <a:endParaRPr lang="en-US"/>
          </a:p>
        </p:txBody>
      </p:sp>
      <p:sp>
        <p:nvSpPr>
          <p:cNvPr id="40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07" charset="0"/>
                <a:ea typeface="+mn-ea"/>
              </a:defRPr>
            </a:lvl1pPr>
          </a:lstStyle>
          <a:p>
            <a:pPr>
              <a:defRPr/>
            </a:pPr>
            <a:endParaRPr lang="en-US"/>
          </a:p>
        </p:txBody>
      </p:sp>
      <p:sp>
        <p:nvSpPr>
          <p:cNvPr id="1126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07" charset="0"/>
                <a:ea typeface="+mn-ea"/>
              </a:defRPr>
            </a:lvl1pPr>
          </a:lstStyle>
          <a:p>
            <a:pPr>
              <a:defRPr/>
            </a:pPr>
            <a:endParaRPr lang="en-US"/>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9265666-D759-4FF0-A6F7-38B304CDD6EC}" type="slidenum">
              <a:rPr lang="en-US"/>
              <a:pPr>
                <a:defRPr/>
              </a:pPr>
              <a:t>‹#›</a:t>
            </a:fld>
            <a:endParaRPr lang="en-US"/>
          </a:p>
        </p:txBody>
      </p:sp>
    </p:spTree>
    <p:extLst>
      <p:ext uri="{BB962C8B-B14F-4D97-AF65-F5344CB8AC3E}">
        <p14:creationId xmlns:p14="http://schemas.microsoft.com/office/powerpoint/2010/main" val="4985395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06"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2pPr>
    <a:lvl3pPr marL="9144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3pPr>
    <a:lvl4pPr marL="13716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4pPr>
    <a:lvl5pPr marL="18288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8"/>
          <p:cNvSpPr>
            <a:spLocks noGrp="1"/>
          </p:cNvSpPr>
          <p:nvPr>
            <p:ph type="dt" sz="half" idx="10"/>
          </p:nvPr>
        </p:nvSpPr>
        <p:spPr/>
        <p:txBody>
          <a:bodyPr/>
          <a:lstStyle>
            <a:lvl1pPr>
              <a:defRPr/>
            </a:lvl1pPr>
          </a:lstStyle>
          <a:p>
            <a:pPr>
              <a:defRPr/>
            </a:pPr>
            <a:fld id="{4EC79AF4-2875-4AF3-A701-249692C87A09}" type="datetimeFigureOut">
              <a:rPr lang="en-US"/>
              <a:pPr>
                <a:defRPr/>
              </a:pPr>
              <a:t>3/21/12</a:t>
            </a:fld>
            <a:endParaRPr lang="en-US" dirty="0"/>
          </a:p>
        </p:txBody>
      </p:sp>
      <p:sp>
        <p:nvSpPr>
          <p:cNvPr id="5" name="Slide Number Placeholder 10"/>
          <p:cNvSpPr>
            <a:spLocks noGrp="1"/>
          </p:cNvSpPr>
          <p:nvPr>
            <p:ph type="sldNum" sz="quarter" idx="11"/>
          </p:nvPr>
        </p:nvSpPr>
        <p:spPr/>
        <p:txBody>
          <a:bodyPr/>
          <a:lstStyle>
            <a:lvl1pPr>
              <a:defRPr/>
            </a:lvl1pPr>
          </a:lstStyle>
          <a:p>
            <a:pPr>
              <a:defRPr/>
            </a:pPr>
            <a:fld id="{0AEC97F3-A040-4DAB-B0DB-4E0B2ACEADA8}"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8"/>
          <p:cNvSpPr>
            <a:spLocks noGrp="1"/>
          </p:cNvSpPr>
          <p:nvPr>
            <p:ph type="dt" sz="half" idx="10"/>
          </p:nvPr>
        </p:nvSpPr>
        <p:spPr/>
        <p:txBody>
          <a:bodyPr/>
          <a:lstStyle>
            <a:lvl1pPr>
              <a:defRPr/>
            </a:lvl1pPr>
          </a:lstStyle>
          <a:p>
            <a:pPr>
              <a:defRPr/>
            </a:pPr>
            <a:fld id="{E93A5C8E-B2BA-47EA-8EB5-B4E799A06F6C}" type="datetimeFigureOut">
              <a:rPr lang="en-US"/>
              <a:pPr>
                <a:defRPr/>
              </a:pPr>
              <a:t>3/21/12</a:t>
            </a:fld>
            <a:endParaRPr lang="en-US"/>
          </a:p>
        </p:txBody>
      </p:sp>
      <p:sp>
        <p:nvSpPr>
          <p:cNvPr id="4" name="Slide Number Placeholder 10"/>
          <p:cNvSpPr>
            <a:spLocks noGrp="1"/>
          </p:cNvSpPr>
          <p:nvPr>
            <p:ph type="sldNum" sz="quarter" idx="11"/>
          </p:nvPr>
        </p:nvSpPr>
        <p:spPr/>
        <p:txBody>
          <a:bodyPr/>
          <a:lstStyle>
            <a:lvl1pPr>
              <a:defRPr/>
            </a:lvl1pPr>
          </a:lstStyle>
          <a:p>
            <a:pPr>
              <a:defRPr/>
            </a:pPr>
            <a:fld id="{92DE56DB-8C93-4F5B-8B30-99F6E94654A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8"/>
          <p:cNvSpPr>
            <a:spLocks noGrp="1"/>
          </p:cNvSpPr>
          <p:nvPr>
            <p:ph type="dt" sz="half" idx="10"/>
          </p:nvPr>
        </p:nvSpPr>
        <p:spPr/>
        <p:txBody>
          <a:bodyPr/>
          <a:lstStyle>
            <a:lvl1pPr>
              <a:defRPr/>
            </a:lvl1pPr>
          </a:lstStyle>
          <a:p>
            <a:pPr>
              <a:defRPr/>
            </a:pPr>
            <a:fld id="{E0F6DF98-4ACD-4B01-9F83-7AEBC7D3404E}" type="datetimeFigureOut">
              <a:rPr lang="en-US"/>
              <a:pPr>
                <a:defRPr/>
              </a:pPr>
              <a:t>3/21/12</a:t>
            </a:fld>
            <a:endParaRPr lang="en-US"/>
          </a:p>
        </p:txBody>
      </p:sp>
      <p:sp>
        <p:nvSpPr>
          <p:cNvPr id="3" name="Slide Number Placeholder 10"/>
          <p:cNvSpPr>
            <a:spLocks noGrp="1"/>
          </p:cNvSpPr>
          <p:nvPr>
            <p:ph type="sldNum" sz="quarter" idx="11"/>
          </p:nvPr>
        </p:nvSpPr>
        <p:spPr/>
        <p:txBody>
          <a:bodyPr/>
          <a:lstStyle>
            <a:lvl1pPr>
              <a:defRPr/>
            </a:lvl1pPr>
          </a:lstStyle>
          <a:p>
            <a:pPr>
              <a:defRPr/>
            </a:pPr>
            <a:fld id="{85E70CCF-6CEA-4FE2-83F6-5B639627E647}"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100" name="Rectangle 4"/>
          <p:cNvSpPr>
            <a:spLocks noGrp="1" noChangeArrowheads="1"/>
          </p:cNvSpPr>
          <p:nvPr>
            <p:ph type="ftr" sz="quarter" idx="3"/>
          </p:nvPr>
        </p:nvSpPr>
        <p:spPr bwMode="auto">
          <a:xfrm>
            <a:off x="3505200" y="6400800"/>
            <a:ext cx="2286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pitchFamily="-107" charset="0"/>
                <a:ea typeface="Arial" pitchFamily="-107" charset="0"/>
                <a:cs typeface="Arial" pitchFamily="-107" charset="0"/>
              </a:defRPr>
            </a:lvl1pPr>
          </a:lstStyle>
          <a:p>
            <a:pPr>
              <a:defRPr/>
            </a:pPr>
            <a:r>
              <a:rPr lang="en-US"/>
              <a:t>Western Analysis Facility</a:t>
            </a:r>
          </a:p>
        </p:txBody>
      </p:sp>
      <p:sp>
        <p:nvSpPr>
          <p:cNvPr id="4101" name="Line 5"/>
          <p:cNvSpPr>
            <a:spLocks noChangeShapeType="1"/>
          </p:cNvSpPr>
          <p:nvPr/>
        </p:nvSpPr>
        <p:spPr bwMode="auto">
          <a:xfrm>
            <a:off x="0" y="990600"/>
            <a:ext cx="8574088" cy="0"/>
          </a:xfrm>
          <a:prstGeom prst="line">
            <a:avLst/>
          </a:prstGeom>
          <a:noFill/>
          <a:ln w="38100">
            <a:solidFill>
              <a:srgbClr val="B40000"/>
            </a:solidFill>
            <a:round/>
            <a:headEnd/>
            <a:tailEnd type="oval" w="med" len="med"/>
          </a:ln>
          <a:effectLst/>
        </p:spPr>
        <p:txBody>
          <a:bodyPr/>
          <a:lstStyle/>
          <a:p>
            <a:pPr>
              <a:defRPr/>
            </a:pPr>
            <a:endParaRPr lang="en-US">
              <a:ea typeface="+mn-ea"/>
            </a:endParaRPr>
          </a:p>
        </p:txBody>
      </p:sp>
      <p:sp>
        <p:nvSpPr>
          <p:cNvPr id="1028" name="Rectangle 6"/>
          <p:cNvSpPr>
            <a:spLocks noGrp="1" noChangeArrowheads="1"/>
          </p:cNvSpPr>
          <p:nvPr>
            <p:ph type="title"/>
          </p:nvPr>
        </p:nvSpPr>
        <p:spPr bwMode="auto">
          <a:xfrm>
            <a:off x="304800" y="152400"/>
            <a:ext cx="861060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9" name="Rectangle 7"/>
          <p:cNvSpPr>
            <a:spLocks noGrp="1" noChangeArrowheads="1"/>
          </p:cNvSpPr>
          <p:nvPr>
            <p:ph type="body" idx="1"/>
          </p:nvPr>
        </p:nvSpPr>
        <p:spPr bwMode="auto">
          <a:xfrm>
            <a:off x="292100" y="1219200"/>
            <a:ext cx="8610600" cy="472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1030" name="Picture 15" descr="SLAC_Logo_hires"/>
          <p:cNvPicPr>
            <a:picLocks noChangeAspect="1" noChangeArrowheads="1"/>
          </p:cNvPicPr>
          <p:nvPr/>
        </p:nvPicPr>
        <p:blipFill>
          <a:blip r:embed="rId6"/>
          <a:srcRect/>
          <a:stretch>
            <a:fillRect/>
          </a:stretch>
        </p:blipFill>
        <p:spPr bwMode="auto">
          <a:xfrm>
            <a:off x="152400" y="6172200"/>
            <a:ext cx="1527175" cy="547688"/>
          </a:xfrm>
          <a:prstGeom prst="rect">
            <a:avLst/>
          </a:prstGeom>
          <a:noFill/>
          <a:ln w="9525">
            <a:noFill/>
            <a:miter lim="800000"/>
            <a:headEnd/>
            <a:tailEnd/>
          </a:ln>
        </p:spPr>
      </p:pic>
      <p:pic>
        <p:nvPicPr>
          <p:cNvPr id="1031" name="Picture 9" descr="ppa_logo_Aug 2007"/>
          <p:cNvPicPr>
            <a:picLocks noChangeAspect="1" noChangeArrowheads="1"/>
          </p:cNvPicPr>
          <p:nvPr/>
        </p:nvPicPr>
        <p:blipFill>
          <a:blip r:embed="rId7"/>
          <a:srcRect/>
          <a:stretch>
            <a:fillRect/>
          </a:stretch>
        </p:blipFill>
        <p:spPr bwMode="auto">
          <a:xfrm>
            <a:off x="7543800" y="6096000"/>
            <a:ext cx="1371600" cy="522288"/>
          </a:xfrm>
          <a:prstGeom prst="rect">
            <a:avLst/>
          </a:prstGeom>
          <a:noFill/>
          <a:ln w="9525">
            <a:noFill/>
            <a:miter lim="800000"/>
            <a:headEnd/>
            <a:tailEnd/>
          </a:ln>
        </p:spPr>
      </p:pic>
      <p:sp>
        <p:nvSpPr>
          <p:cNvPr id="10" name="Line 10"/>
          <p:cNvSpPr>
            <a:spLocks noChangeShapeType="1"/>
          </p:cNvSpPr>
          <p:nvPr userDrawn="1"/>
        </p:nvSpPr>
        <p:spPr bwMode="auto">
          <a:xfrm>
            <a:off x="457200" y="1143000"/>
            <a:ext cx="8305800" cy="0"/>
          </a:xfrm>
          <a:prstGeom prst="line">
            <a:avLst/>
          </a:prstGeom>
          <a:noFill/>
          <a:ln w="57150" cmpd="thickThin">
            <a:solidFill>
              <a:srgbClr val="CC0000"/>
            </a:solidFill>
            <a:round/>
            <a:headEnd/>
            <a:tailEnd/>
          </a:ln>
          <a:effectLst/>
        </p:spPr>
        <p:txBody>
          <a:bodyPr/>
          <a:lstStyle/>
          <a:p>
            <a:pPr>
              <a:defRPr/>
            </a:pPr>
            <a:endParaRPr lang="en-US">
              <a:latin typeface="Arial" pitchFamily="-106" charset="0"/>
              <a:ea typeface="+mn-ea"/>
            </a:endParaRPr>
          </a:p>
        </p:txBody>
      </p:sp>
      <p:sp>
        <p:nvSpPr>
          <p:cNvPr id="9" name="Date Placeholder 8"/>
          <p:cNvSpPr>
            <a:spLocks noGrp="1"/>
          </p:cNvSpPr>
          <p:nvPr>
            <p:ph type="dt" sz="half" idx="2"/>
          </p:nvPr>
        </p:nvSpPr>
        <p:spPr>
          <a:xfrm>
            <a:off x="1905000" y="640080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40F347E-6CDD-4618-BC5A-99BD10A96499}" type="datetimeFigureOut">
              <a:rPr lang="en-US"/>
              <a:pPr>
                <a:defRPr/>
              </a:pPr>
              <a:t>3/21/12</a:t>
            </a:fld>
            <a:endParaRPr lang="en-US"/>
          </a:p>
        </p:txBody>
      </p:sp>
      <p:sp>
        <p:nvSpPr>
          <p:cNvPr id="11" name="Slide Number Placeholder 10"/>
          <p:cNvSpPr>
            <a:spLocks noGrp="1"/>
          </p:cNvSpPr>
          <p:nvPr>
            <p:ph type="sldNum" sz="quarter" idx="4"/>
          </p:nvPr>
        </p:nvSpPr>
        <p:spPr>
          <a:xfrm>
            <a:off x="5410200" y="64008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37BDF1E4-21EE-4467-86CB-49B2CB597545}"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Lst>
  <p:hf hdr="0"/>
  <p:txStyles>
    <p:titleStyle>
      <a:lvl1pPr algn="ctr" rtl="0" eaLnBrk="0" fontAlgn="base" hangingPunct="0">
        <a:spcBef>
          <a:spcPct val="0"/>
        </a:spcBef>
        <a:spcAft>
          <a:spcPct val="0"/>
        </a:spcAft>
        <a:defRPr sz="2800" b="1">
          <a:solidFill>
            <a:schemeClr val="tx1"/>
          </a:solidFill>
          <a:latin typeface="+mj-lt"/>
          <a:ea typeface="ＭＳ Ｐゴシック" pitchFamily="-107" charset="-128"/>
          <a:cs typeface="ＭＳ Ｐゴシック" pitchFamily="-107" charset="-128"/>
        </a:defRPr>
      </a:lvl1pPr>
      <a:lvl2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2pPr>
      <a:lvl3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3pPr>
      <a:lvl4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4pPr>
      <a:lvl5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5pPr>
      <a:lvl6pPr marL="457200" algn="ctr" rtl="0" eaLnBrk="1" fontAlgn="base" hangingPunct="1">
        <a:spcBef>
          <a:spcPct val="0"/>
        </a:spcBef>
        <a:spcAft>
          <a:spcPct val="0"/>
        </a:spcAft>
        <a:defRPr sz="2800" b="1">
          <a:solidFill>
            <a:schemeClr val="tx1"/>
          </a:solidFill>
          <a:latin typeface="Arial" charset="0"/>
        </a:defRPr>
      </a:lvl6pPr>
      <a:lvl7pPr marL="914400" algn="ctr" rtl="0" eaLnBrk="1" fontAlgn="base" hangingPunct="1">
        <a:spcBef>
          <a:spcPct val="0"/>
        </a:spcBef>
        <a:spcAft>
          <a:spcPct val="0"/>
        </a:spcAft>
        <a:defRPr sz="2800" b="1">
          <a:solidFill>
            <a:schemeClr val="tx1"/>
          </a:solidFill>
          <a:latin typeface="Arial" charset="0"/>
        </a:defRPr>
      </a:lvl7pPr>
      <a:lvl8pPr marL="1371600" algn="ctr" rtl="0" eaLnBrk="1" fontAlgn="base" hangingPunct="1">
        <a:spcBef>
          <a:spcPct val="0"/>
        </a:spcBef>
        <a:spcAft>
          <a:spcPct val="0"/>
        </a:spcAft>
        <a:defRPr sz="2800" b="1">
          <a:solidFill>
            <a:schemeClr val="tx1"/>
          </a:solidFill>
          <a:latin typeface="Arial" charset="0"/>
        </a:defRPr>
      </a:lvl8pPr>
      <a:lvl9pPr marL="1828800" algn="ctr" rtl="0" eaLnBrk="1" fontAlgn="base" hangingPunct="1">
        <a:spcBef>
          <a:spcPct val="0"/>
        </a:spcBef>
        <a:spcAft>
          <a:spcPct val="0"/>
        </a:spcAft>
        <a:defRPr sz="2800" b="1">
          <a:solidFill>
            <a:schemeClr val="tx1"/>
          </a:solidFill>
          <a:latin typeface="Arial"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ＭＳ Ｐゴシック" pitchFamily="-107" charset="-128"/>
          <a:cs typeface="ＭＳ Ｐゴシック" pitchFamily="-107" charset="-128"/>
        </a:defRPr>
      </a:lvl1pPr>
      <a:lvl2pPr marL="742950" indent="-285750" algn="l" rtl="0" eaLnBrk="0" fontAlgn="base" hangingPunct="0">
        <a:spcBef>
          <a:spcPct val="20000"/>
        </a:spcBef>
        <a:spcAft>
          <a:spcPct val="0"/>
        </a:spcAft>
        <a:buChar char="–"/>
        <a:defRPr sz="2000">
          <a:solidFill>
            <a:schemeClr val="tx1"/>
          </a:solidFill>
          <a:latin typeface="+mn-lt"/>
          <a:ea typeface="ＭＳ Ｐゴシック" charset="-128"/>
        </a:defRPr>
      </a:lvl2pPr>
      <a:lvl3pPr marL="1143000" indent="-228600" algn="l" rtl="0" eaLnBrk="0" fontAlgn="base" hangingPunct="0">
        <a:spcBef>
          <a:spcPct val="20000"/>
        </a:spcBef>
        <a:spcAft>
          <a:spcPct val="0"/>
        </a:spcAft>
        <a:buChar char="•"/>
        <a:defRPr>
          <a:solidFill>
            <a:schemeClr val="tx1"/>
          </a:solidFill>
          <a:latin typeface="+mn-lt"/>
          <a:ea typeface="ＭＳ Ｐゴシック" charset="-128"/>
        </a:defRPr>
      </a:lvl3pPr>
      <a:lvl4pPr marL="1600200" indent="-228600" algn="l" rtl="0" eaLnBrk="0" fontAlgn="base" hangingPunct="0">
        <a:spcBef>
          <a:spcPct val="20000"/>
        </a:spcBef>
        <a:spcAft>
          <a:spcPct val="0"/>
        </a:spcAft>
        <a:buChar char="–"/>
        <a:defRPr>
          <a:solidFill>
            <a:schemeClr val="tx1"/>
          </a:solidFill>
          <a:latin typeface="+mn-lt"/>
          <a:ea typeface="ＭＳ Ｐゴシック" charset="-128"/>
        </a:defRPr>
      </a:lvl4pPr>
      <a:lvl5pPr marL="2057400" indent="-228600" algn="l" rtl="0" eaLnBrk="0" fontAlgn="base" hangingPunct="0">
        <a:spcBef>
          <a:spcPct val="20000"/>
        </a:spcBef>
        <a:spcAft>
          <a:spcPct val="0"/>
        </a:spcAft>
        <a:buChar char="»"/>
        <a:defRPr>
          <a:solidFill>
            <a:schemeClr val="tx1"/>
          </a:solidFill>
          <a:latin typeface="+mn-lt"/>
          <a:ea typeface="ＭＳ Ｐゴシック" charset="-128"/>
        </a:defRPr>
      </a:lvl5pPr>
      <a:lvl6pPr marL="2514600" indent="-228600" algn="l" rtl="0" eaLnBrk="1" fontAlgn="base" hangingPunct="1">
        <a:spcBef>
          <a:spcPct val="20000"/>
        </a:spcBef>
        <a:spcAft>
          <a:spcPct val="0"/>
        </a:spcAft>
        <a:buChar char="»"/>
        <a:defRPr>
          <a:solidFill>
            <a:schemeClr val="tx1"/>
          </a:solidFill>
          <a:latin typeface="+mn-lt"/>
        </a:defRPr>
      </a:lvl6pPr>
      <a:lvl7pPr marL="2971800" indent="-228600" algn="l" rtl="0" eaLnBrk="1" fontAlgn="base" hangingPunct="1">
        <a:spcBef>
          <a:spcPct val="20000"/>
        </a:spcBef>
        <a:spcAft>
          <a:spcPct val="0"/>
        </a:spcAft>
        <a:buChar char="»"/>
        <a:defRPr>
          <a:solidFill>
            <a:schemeClr val="tx1"/>
          </a:solidFill>
          <a:latin typeface="+mn-lt"/>
        </a:defRPr>
      </a:lvl7pPr>
      <a:lvl8pPr marL="3429000" indent="-228600" algn="l" rtl="0" eaLnBrk="1" fontAlgn="base" hangingPunct="1">
        <a:spcBef>
          <a:spcPct val="20000"/>
        </a:spcBef>
        <a:spcAft>
          <a:spcPct val="0"/>
        </a:spcAft>
        <a:buChar char="»"/>
        <a:defRPr>
          <a:solidFill>
            <a:schemeClr val="tx1"/>
          </a:solidFill>
          <a:latin typeface="+mn-lt"/>
        </a:defRPr>
      </a:lvl8pPr>
      <a:lvl9pPr marL="3886200" indent="-228600" algn="l" rtl="0" eaLnBrk="1" fontAlgn="base" hangingPunct="1">
        <a:spcBef>
          <a:spcPct val="20000"/>
        </a:spcBef>
        <a:spcAft>
          <a:spcPct val="0"/>
        </a:spcAft>
        <a:buChar char="»"/>
        <a:defRPr>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mailto:'scess-report@nersc.gov" TargetMode="External"/><Relationship Id="rId4" Type="http://schemas.openxmlformats.org/officeDocument/2006/relationships/hyperlink" Target="mailto:scess-report@nersc.gov" TargetMode="External"/><Relationship Id="rId5" Type="http://schemas.openxmlformats.org/officeDocument/2006/relationships/hyperlink" Target="mailto:Richard.Carlson@science.doe.gov" TargetMode="External"/><Relationship Id="rId6" Type="http://schemas.openxmlformats.org/officeDocument/2006/relationships/hyperlink" Target="mailto:Thomas.Ndousse-Fetter@science.doe.gov" TargetMode="External"/><Relationship Id="rId7" Type="http://schemas.openxmlformats.org/officeDocument/2006/relationships/hyperlink" Target="https://www.fedconnect.net/fedconnect/?doc=de-foa-0000216&amp;agency=" TargetMode="External"/><Relationship Id="rId8" Type="http://schemas.openxmlformats.org/officeDocument/2006/relationships/hyperlink" Target="http://www.science.doe.gov/grants/pdf/" TargetMode="External"/><Relationship Id="rId1" Type="http://schemas.openxmlformats.org/officeDocument/2006/relationships/slideLayout" Target="../slideLayouts/slideLayout4.xml"/><Relationship Id="rId2" Type="http://schemas.openxmlformats.org/officeDocument/2006/relationships/hyperlink" Target="mailto:richard.mount@slac.stanford.edu"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cience.energy.gov/ascr/news-and-resources/program-documen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package" Target="../embeddings/Microsoft_Word_Document1.docx"/><Relationship Id="rId5" Type="http://schemas.openxmlformats.org/officeDocument/2006/relationships/image" Target="../media/image5.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Scientific Collaborations for Extreme Scale Science</a:t>
            </a:r>
            <a:r>
              <a:rPr lang="en-US" dirty="0"/>
              <a:t> </a:t>
            </a:r>
            <a:r>
              <a:rPr lang="en-US" dirty="0" smtClean="0"/>
              <a:t>Workshop</a:t>
            </a:r>
            <a:br>
              <a:rPr lang="en-US" dirty="0" smtClean="0"/>
            </a:br>
            <a:r>
              <a:rPr lang="en-US" sz="2000" dirty="0" smtClean="0"/>
              <a:t>Gaithersburg, December 6-7, 2011</a:t>
            </a:r>
            <a:endParaRPr lang="en-US" dirty="0"/>
          </a:p>
        </p:txBody>
      </p:sp>
      <p:sp>
        <p:nvSpPr>
          <p:cNvPr id="3" name="Subtitle 2"/>
          <p:cNvSpPr>
            <a:spLocks noGrp="1"/>
          </p:cNvSpPr>
          <p:nvPr>
            <p:ph type="subTitle" idx="1"/>
          </p:nvPr>
        </p:nvSpPr>
        <p:spPr/>
        <p:txBody>
          <a:bodyPr/>
          <a:lstStyle/>
          <a:p>
            <a:r>
              <a:rPr lang="en-US" dirty="0" smtClean="0"/>
              <a:t>Richard P </a:t>
            </a:r>
            <a:r>
              <a:rPr lang="en-US" dirty="0" smtClean="0"/>
              <a:t>Mount (Workshop Co-Chair)</a:t>
            </a:r>
            <a:endParaRPr lang="en-US" dirty="0" smtClean="0"/>
          </a:p>
          <a:p>
            <a:endParaRPr lang="en-US" dirty="0"/>
          </a:p>
          <a:p>
            <a:r>
              <a:rPr lang="en-US" dirty="0" smtClean="0"/>
              <a:t>SLAC National Accelerator Laboratory</a:t>
            </a:r>
          </a:p>
          <a:p>
            <a:endParaRPr lang="en-US" dirty="0"/>
          </a:p>
          <a:p>
            <a:r>
              <a:rPr lang="en-US" dirty="0" smtClean="0"/>
              <a:t>OSG, </a:t>
            </a:r>
            <a:r>
              <a:rPr lang="en-US" dirty="0" smtClean="0"/>
              <a:t>March </a:t>
            </a:r>
            <a:r>
              <a:rPr lang="en-US" dirty="0" smtClean="0"/>
              <a:t>22, </a:t>
            </a:r>
            <a:r>
              <a:rPr lang="en-US" dirty="0" smtClean="0"/>
              <a:t>2012</a:t>
            </a:r>
            <a:endParaRPr lang="en-US" dirty="0"/>
          </a:p>
        </p:txBody>
      </p:sp>
    </p:spTree>
    <p:extLst>
      <p:ext uri="{BB962C8B-B14F-4D97-AF65-F5344CB8AC3E}">
        <p14:creationId xmlns:p14="http://schemas.microsoft.com/office/powerpoint/2010/main" val="1179825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762000"/>
          </a:xfrm>
        </p:spPr>
        <p:txBody>
          <a:bodyPr/>
          <a:lstStyle/>
          <a:p>
            <a:r>
              <a:rPr lang="en-US" dirty="0" smtClean="0"/>
              <a:t>Recommendations – Less Technical Issues</a:t>
            </a:r>
            <a:endParaRPr lang="en-US" dirty="0"/>
          </a:p>
        </p:txBody>
      </p:sp>
      <p:sp>
        <p:nvSpPr>
          <p:cNvPr id="3" name="Content Placeholder 2"/>
          <p:cNvSpPr>
            <a:spLocks noGrp="1"/>
          </p:cNvSpPr>
          <p:nvPr>
            <p:ph idx="1"/>
          </p:nvPr>
        </p:nvSpPr>
        <p:spPr/>
        <p:txBody>
          <a:bodyPr/>
          <a:lstStyle/>
          <a:p>
            <a:r>
              <a:rPr lang="en-US" dirty="0"/>
              <a:t>Establish coordination across the Office of Science to ensure that the benefits to extreme-scale science of funding research into new approaches are correctly balanced against the benefits of supporting existing widely used tools or generalizing apparently domain-specific tools.</a:t>
            </a:r>
            <a:r>
              <a:rPr lang="en-US" dirty="0"/>
              <a:t> </a:t>
            </a:r>
            <a:endParaRPr lang="en-US" dirty="0" smtClean="0"/>
          </a:p>
          <a:p>
            <a:endParaRPr lang="en-US" dirty="0" smtClean="0"/>
          </a:p>
          <a:p>
            <a:r>
              <a:rPr lang="en-US" dirty="0"/>
              <a:t>Research opportunities should support joint activities that will allow emerging data-intensive collaborative science to engage with more established data-intensive collaborative science disciplines. This will promote an understanding of where generalizations of existing successful approaches might be the best way forward for a range of collaborative sciences</a:t>
            </a:r>
            <a:r>
              <a:rPr lang="en-US" dirty="0"/>
              <a:t> </a:t>
            </a:r>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10</a:t>
            </a:fld>
            <a:endParaRPr lang="en-US" dirty="0"/>
          </a:p>
        </p:txBody>
      </p:sp>
    </p:spTree>
    <p:extLst>
      <p:ext uri="{BB962C8B-B14F-4D97-AF65-F5344CB8AC3E}">
        <p14:creationId xmlns:p14="http://schemas.microsoft.com/office/powerpoint/2010/main" val="2061797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11</a:t>
            </a:fld>
            <a:endParaRPr lang="en-US" dirty="0"/>
          </a:p>
        </p:txBody>
      </p:sp>
      <p:sp>
        <p:nvSpPr>
          <p:cNvPr id="7" name="TextBox 6"/>
          <p:cNvSpPr txBox="1"/>
          <p:nvPr/>
        </p:nvSpPr>
        <p:spPr>
          <a:xfrm>
            <a:off x="228600" y="1219200"/>
            <a:ext cx="8534400" cy="4555094"/>
          </a:xfrm>
          <a:prstGeom prst="rect">
            <a:avLst/>
          </a:prstGeom>
          <a:noFill/>
        </p:spPr>
        <p:txBody>
          <a:bodyPr wrap="square" rtlCol="0">
            <a:spAutoFit/>
          </a:bodyPr>
          <a:lstStyle/>
          <a:p>
            <a:r>
              <a:rPr lang="en-US" sz="1600" b="1" dirty="0"/>
              <a:t>From: </a:t>
            </a:r>
            <a:r>
              <a:rPr lang="en-US" sz="1600" dirty="0"/>
              <a:t>Richard Mount &lt;</a:t>
            </a:r>
            <a:r>
              <a:rPr lang="en-US" sz="1600" u="sng" dirty="0">
                <a:hlinkClick r:id="rId2"/>
              </a:rPr>
              <a:t>richard.mount@slac.stanford.edu&gt;</a:t>
            </a:r>
          </a:p>
          <a:p>
            <a:r>
              <a:rPr lang="en-US" sz="1600" b="1" dirty="0"/>
              <a:t>Date: </a:t>
            </a:r>
            <a:r>
              <a:rPr lang="en-US" sz="1600" dirty="0"/>
              <a:t>Thu, 22 Mar 2012 10:00:15 -0700</a:t>
            </a:r>
          </a:p>
          <a:p>
            <a:r>
              <a:rPr lang="en-US" sz="1600" b="1" dirty="0"/>
              <a:t>To: </a:t>
            </a:r>
            <a:r>
              <a:rPr lang="en-US" sz="1600" dirty="0"/>
              <a:t>"</a:t>
            </a:r>
            <a:r>
              <a:rPr lang="en-US" sz="1600" u="sng" dirty="0">
                <a:hlinkClick r:id="rId3"/>
              </a:rPr>
              <a:t>'scess-report@nersc.gov'" &lt;</a:t>
            </a:r>
            <a:r>
              <a:rPr lang="en-US" sz="1600" u="sng" dirty="0">
                <a:hlinkClick r:id="rId4"/>
              </a:rPr>
              <a:t>scess-report@nersc.gov&gt;</a:t>
            </a:r>
          </a:p>
          <a:p>
            <a:r>
              <a:rPr lang="en-US" sz="1600" b="1" dirty="0"/>
              <a:t>Cc: </a:t>
            </a:r>
            <a:r>
              <a:rPr lang="en-US" sz="1600" dirty="0"/>
              <a:t>"Carlson, Richard" &lt;</a:t>
            </a:r>
            <a:r>
              <a:rPr lang="en-US" sz="1600" u="sng" dirty="0">
                <a:hlinkClick r:id="rId5"/>
              </a:rPr>
              <a:t>Richard.Carlson@science.doe.gov&gt;, "Ndousse-Fetter, Thomas" &lt;</a:t>
            </a:r>
            <a:r>
              <a:rPr lang="en-US" sz="1600" u="sng" dirty="0">
                <a:hlinkClick r:id="rId6"/>
              </a:rPr>
              <a:t>Thomas.Ndousse-Fetter@science.doe.gov&gt;</a:t>
            </a:r>
          </a:p>
          <a:p>
            <a:r>
              <a:rPr lang="en-US" sz="1600" b="1" dirty="0"/>
              <a:t>Subject: </a:t>
            </a:r>
            <a:r>
              <a:rPr lang="en-US" sz="1600" dirty="0"/>
              <a:t>Funding Opportunity Resulting from the SCESS Report</a:t>
            </a:r>
          </a:p>
          <a:p>
            <a:endParaRPr lang="en-US" sz="1600" dirty="0"/>
          </a:p>
          <a:p>
            <a:r>
              <a:rPr lang="en-US" sz="1600" dirty="0"/>
              <a:t>Scientific Collaborations at Extreme-Scale</a:t>
            </a:r>
          </a:p>
          <a:p>
            <a:r>
              <a:rPr lang="en-US" sz="1600" dirty="0"/>
              <a:t>Funding Opportunity Number: DE-FOA-0000695</a:t>
            </a:r>
          </a:p>
          <a:p>
            <a:r>
              <a:rPr lang="en-US" sz="1600" dirty="0"/>
              <a:t>University: </a:t>
            </a:r>
            <a:r>
              <a:rPr lang="en-US" sz="1600" u="sng" dirty="0">
                <a:hlinkClick r:id="rId7"/>
              </a:rPr>
              <a:t>https://www.fedconnect.net/fedconnect/?doc=de-foa-0000216&amp;agency=..</a:t>
            </a:r>
          </a:p>
          <a:p>
            <a:r>
              <a:rPr lang="en-US" sz="1600" dirty="0"/>
              <a:t>Lab: </a:t>
            </a:r>
            <a:r>
              <a:rPr lang="en-US" sz="1600" u="sng" dirty="0">
                <a:hlinkClick r:id="rId8"/>
              </a:rPr>
              <a:t>http://www.science.doe.gov/grants/pdf/</a:t>
            </a:r>
            <a:r>
              <a:rPr lang="en-US" sz="1600" b="1" u="sng" dirty="0">
                <a:hlinkClick r:id="rId8"/>
              </a:rPr>
              <a:t>LAB</a:t>
            </a:r>
            <a:r>
              <a:rPr lang="en-US" sz="1600" u="sng" dirty="0">
                <a:hlinkClick r:id="rId8"/>
              </a:rPr>
              <a:t>_</a:t>
            </a:r>
            <a:r>
              <a:rPr lang="en-US" sz="1600" b="1" u="sng" dirty="0">
                <a:hlinkClick r:id="rId8"/>
              </a:rPr>
              <a:t>12</a:t>
            </a:r>
            <a:r>
              <a:rPr lang="en-US" sz="1600" u="sng" dirty="0">
                <a:hlinkClick r:id="rId8"/>
              </a:rPr>
              <a:t>-</a:t>
            </a:r>
            <a:r>
              <a:rPr lang="en-US" sz="1600" b="1" u="sng" dirty="0">
                <a:hlinkClick r:id="rId8"/>
              </a:rPr>
              <a:t>695</a:t>
            </a:r>
            <a:r>
              <a:rPr lang="en-US" sz="1600" u="sng" dirty="0">
                <a:hlinkClick r:id="rId8"/>
              </a:rPr>
              <a:t>.pdf</a:t>
            </a:r>
          </a:p>
          <a:p>
            <a:endParaRPr lang="en-US" sz="1600" dirty="0"/>
          </a:p>
          <a:p>
            <a:r>
              <a:rPr lang="en-US" sz="1600" dirty="0"/>
              <a:t>Dear SCESS Community,</a:t>
            </a:r>
          </a:p>
          <a:p>
            <a:endParaRPr lang="en-US" sz="1600" dirty="0"/>
          </a:p>
          <a:p>
            <a:r>
              <a:rPr lang="en-US" sz="1600" dirty="0"/>
              <a:t>Additional Information based on phone and email conversations with Rich</a:t>
            </a:r>
          </a:p>
          <a:p>
            <a:r>
              <a:rPr lang="en-US" sz="1600" dirty="0"/>
              <a:t>Carlson (Please circulate widely).</a:t>
            </a:r>
          </a:p>
          <a:p>
            <a:endParaRPr lang="en-US" sz="1600" dirty="0"/>
          </a:p>
        </p:txBody>
      </p:sp>
      <p:sp>
        <p:nvSpPr>
          <p:cNvPr id="8" name="Title 1"/>
          <p:cNvSpPr txBox="1">
            <a:spLocks/>
          </p:cNvSpPr>
          <p:nvPr/>
        </p:nvSpPr>
        <p:spPr>
          <a:xfrm>
            <a:off x="304800" y="152400"/>
            <a:ext cx="8610600" cy="762000"/>
          </a:xfrm>
          <a:prstGeom prst="rect">
            <a:avLst/>
          </a:prstGeom>
        </p:spPr>
        <p:txBody>
          <a:bodyPr/>
          <a:lstStyle>
            <a:lvl1pPr algn="ctr" rtl="0" eaLnBrk="0" fontAlgn="base" hangingPunct="0">
              <a:spcBef>
                <a:spcPct val="0"/>
              </a:spcBef>
              <a:spcAft>
                <a:spcPct val="0"/>
              </a:spcAft>
              <a:defRPr sz="2800" b="1">
                <a:solidFill>
                  <a:schemeClr val="tx1"/>
                </a:solidFill>
                <a:latin typeface="+mj-lt"/>
                <a:ea typeface="ＭＳ Ｐゴシック" pitchFamily="-107" charset="-128"/>
                <a:cs typeface="ＭＳ Ｐゴシック" pitchFamily="-107" charset="-128"/>
              </a:defRPr>
            </a:lvl1pPr>
            <a:lvl2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2pPr>
            <a:lvl3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3pPr>
            <a:lvl4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4pPr>
            <a:lvl5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5pPr>
            <a:lvl6pPr marL="457200" algn="ctr" rtl="0" eaLnBrk="1" fontAlgn="base" hangingPunct="1">
              <a:spcBef>
                <a:spcPct val="0"/>
              </a:spcBef>
              <a:spcAft>
                <a:spcPct val="0"/>
              </a:spcAft>
              <a:defRPr sz="2800" b="1">
                <a:solidFill>
                  <a:schemeClr val="tx1"/>
                </a:solidFill>
                <a:latin typeface="Arial" charset="0"/>
              </a:defRPr>
            </a:lvl6pPr>
            <a:lvl7pPr marL="914400" algn="ctr" rtl="0" eaLnBrk="1" fontAlgn="base" hangingPunct="1">
              <a:spcBef>
                <a:spcPct val="0"/>
              </a:spcBef>
              <a:spcAft>
                <a:spcPct val="0"/>
              </a:spcAft>
              <a:defRPr sz="2800" b="1">
                <a:solidFill>
                  <a:schemeClr val="tx1"/>
                </a:solidFill>
                <a:latin typeface="Arial" charset="0"/>
              </a:defRPr>
            </a:lvl7pPr>
            <a:lvl8pPr marL="1371600" algn="ctr" rtl="0" eaLnBrk="1" fontAlgn="base" hangingPunct="1">
              <a:spcBef>
                <a:spcPct val="0"/>
              </a:spcBef>
              <a:spcAft>
                <a:spcPct val="0"/>
              </a:spcAft>
              <a:defRPr sz="2800" b="1">
                <a:solidFill>
                  <a:schemeClr val="tx1"/>
                </a:solidFill>
                <a:latin typeface="Arial" charset="0"/>
              </a:defRPr>
            </a:lvl8pPr>
            <a:lvl9pPr marL="1828800" algn="ctr" rtl="0" eaLnBrk="1" fontAlgn="base" hangingPunct="1">
              <a:spcBef>
                <a:spcPct val="0"/>
              </a:spcBef>
              <a:spcAft>
                <a:spcPct val="0"/>
              </a:spcAft>
              <a:defRPr sz="2800" b="1">
                <a:solidFill>
                  <a:schemeClr val="tx1"/>
                </a:solidFill>
                <a:latin typeface="Arial" charset="0"/>
              </a:defRPr>
            </a:lvl9pPr>
          </a:lstStyle>
          <a:p>
            <a:r>
              <a:rPr lang="en-US" dirty="0" smtClean="0"/>
              <a:t>Latest News</a:t>
            </a:r>
            <a:endParaRPr lang="en-US" dirty="0"/>
          </a:p>
        </p:txBody>
      </p:sp>
    </p:spTree>
    <p:extLst>
      <p:ext uri="{BB962C8B-B14F-4D97-AF65-F5344CB8AC3E}">
        <p14:creationId xmlns:p14="http://schemas.microsoft.com/office/powerpoint/2010/main" val="1788587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12</a:t>
            </a:fld>
            <a:endParaRPr lang="en-US" dirty="0"/>
          </a:p>
        </p:txBody>
      </p:sp>
      <p:sp>
        <p:nvSpPr>
          <p:cNvPr id="7" name="TextBox 6"/>
          <p:cNvSpPr txBox="1"/>
          <p:nvPr/>
        </p:nvSpPr>
        <p:spPr>
          <a:xfrm>
            <a:off x="228600" y="1164133"/>
            <a:ext cx="8534400" cy="5693867"/>
          </a:xfrm>
          <a:prstGeom prst="rect">
            <a:avLst/>
          </a:prstGeom>
          <a:solidFill>
            <a:schemeClr val="bg1"/>
          </a:solidFill>
        </p:spPr>
        <p:txBody>
          <a:bodyPr wrap="square" rtlCol="0">
            <a:spAutoFit/>
          </a:bodyPr>
          <a:lstStyle/>
          <a:p>
            <a:r>
              <a:rPr lang="en-US" sz="1600" dirty="0"/>
              <a:t>1) The priorities for this funding opportunity are those in the SCESS</a:t>
            </a:r>
          </a:p>
          <a:p>
            <a:r>
              <a:rPr lang="en-US" sz="1600" dirty="0"/>
              <a:t>report (Don't try to over analyze the wording in the call - the report</a:t>
            </a:r>
          </a:p>
          <a:p>
            <a:r>
              <a:rPr lang="en-US" sz="1600" dirty="0"/>
              <a:t>takes precedence).</a:t>
            </a:r>
          </a:p>
          <a:p>
            <a:endParaRPr lang="en-US" sz="1600" dirty="0"/>
          </a:p>
          <a:p>
            <a:r>
              <a:rPr lang="en-US" sz="1600" dirty="0"/>
              <a:t>2) The SCESS report is at</a:t>
            </a:r>
          </a:p>
          <a:p>
            <a:r>
              <a:rPr lang="en-US" sz="1600" u="sng" dirty="0">
                <a:hlinkClick r:id="rId2"/>
              </a:rPr>
              <a:t>http://science.energy.gov/ascr/news-and-resources/program-documents/</a:t>
            </a:r>
          </a:p>
          <a:p>
            <a:endParaRPr lang="en-US" sz="1600" dirty="0"/>
          </a:p>
          <a:p>
            <a:r>
              <a:rPr lang="en-US" sz="1600" dirty="0"/>
              <a:t>3) It is hoped that this program can be expanded in the future.  This hope</a:t>
            </a:r>
          </a:p>
          <a:p>
            <a:r>
              <a:rPr lang="en-US" sz="1600" dirty="0"/>
              <a:t>is most likely to be realized if the current call results in strong,</a:t>
            </a:r>
          </a:p>
          <a:p>
            <a:r>
              <a:rPr lang="en-US" sz="1600" dirty="0"/>
              <a:t>forward-looking proposals.</a:t>
            </a:r>
          </a:p>
          <a:p>
            <a:endParaRPr lang="en-US" sz="1600" dirty="0"/>
          </a:p>
          <a:p>
            <a:r>
              <a:rPr lang="en-US" sz="1600" dirty="0"/>
              <a:t>4) Rich has already had discussions with HEP (</a:t>
            </a:r>
            <a:r>
              <a:rPr lang="en-US" sz="1600" dirty="0" err="1"/>
              <a:t>Lali</a:t>
            </a:r>
            <a:r>
              <a:rPr lang="en-US" sz="1600" dirty="0"/>
              <a:t> </a:t>
            </a:r>
            <a:r>
              <a:rPr lang="en-US" sz="1600" dirty="0" err="1"/>
              <a:t>Chaterjee</a:t>
            </a:r>
            <a:r>
              <a:rPr lang="en-US" sz="1600" dirty="0"/>
              <a:t>), BER (</a:t>
            </a:r>
            <a:r>
              <a:rPr lang="en-US" sz="1600" dirty="0" err="1"/>
              <a:t>Renu</a:t>
            </a:r>
            <a:endParaRPr lang="en-US" sz="1600" dirty="0"/>
          </a:p>
          <a:p>
            <a:r>
              <a:rPr lang="en-US" sz="1600" dirty="0"/>
              <a:t>Joseph)  and FES (John Mandrakes) about co-funding larger projects.  Such</a:t>
            </a:r>
          </a:p>
          <a:p>
            <a:r>
              <a:rPr lang="en-US" sz="1600" dirty="0"/>
              <a:t>co-funding would be additional to the $4.7M of ASCR funds.</a:t>
            </a:r>
          </a:p>
          <a:p>
            <a:endParaRPr lang="en-US" sz="1600" dirty="0"/>
          </a:p>
          <a:p>
            <a:r>
              <a:rPr lang="en-US" sz="1600" dirty="0"/>
              <a:t>PI's should contact Rich first to talk about this co-funding opportunity.</a:t>
            </a:r>
          </a:p>
          <a:p>
            <a:r>
              <a:rPr lang="en-US" sz="1600" dirty="0"/>
              <a:t>They should identify which science program they want to collaborate with</a:t>
            </a:r>
          </a:p>
          <a:p>
            <a:r>
              <a:rPr lang="en-US" sz="1600" dirty="0"/>
              <a:t>and who those researchers are.  Rich will then inform the proper program</a:t>
            </a:r>
          </a:p>
          <a:p>
            <a:r>
              <a:rPr lang="en-US" sz="1600" dirty="0"/>
              <a:t>manager to see if there is interest in this particular proposal.  The PI</a:t>
            </a:r>
          </a:p>
          <a:p>
            <a:r>
              <a:rPr lang="en-US" sz="1600" dirty="0"/>
              <a:t>should then talk with that program manager as well about budgets and</a:t>
            </a:r>
          </a:p>
          <a:p>
            <a:r>
              <a:rPr lang="en-US" sz="1600" dirty="0"/>
              <a:t>specific work items.  ASCR will get reviewers from the other program</a:t>
            </a:r>
          </a:p>
          <a:p>
            <a:r>
              <a:rPr lang="en-US" sz="1600" dirty="0"/>
              <a:t>offices to complete this process.</a:t>
            </a:r>
          </a:p>
        </p:txBody>
      </p:sp>
      <p:sp>
        <p:nvSpPr>
          <p:cNvPr id="8" name="Title 1"/>
          <p:cNvSpPr txBox="1">
            <a:spLocks/>
          </p:cNvSpPr>
          <p:nvPr/>
        </p:nvSpPr>
        <p:spPr>
          <a:xfrm>
            <a:off x="304800" y="152400"/>
            <a:ext cx="8610600" cy="762000"/>
          </a:xfrm>
          <a:prstGeom prst="rect">
            <a:avLst/>
          </a:prstGeom>
        </p:spPr>
        <p:txBody>
          <a:bodyPr/>
          <a:lstStyle>
            <a:lvl1pPr algn="ctr" rtl="0" eaLnBrk="0" fontAlgn="base" hangingPunct="0">
              <a:spcBef>
                <a:spcPct val="0"/>
              </a:spcBef>
              <a:spcAft>
                <a:spcPct val="0"/>
              </a:spcAft>
              <a:defRPr sz="2800" b="1">
                <a:solidFill>
                  <a:schemeClr val="tx1"/>
                </a:solidFill>
                <a:latin typeface="+mj-lt"/>
                <a:ea typeface="ＭＳ Ｐゴシック" pitchFamily="-107" charset="-128"/>
                <a:cs typeface="ＭＳ Ｐゴシック" pitchFamily="-107" charset="-128"/>
              </a:defRPr>
            </a:lvl1pPr>
            <a:lvl2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2pPr>
            <a:lvl3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3pPr>
            <a:lvl4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4pPr>
            <a:lvl5pPr algn="ctr" rtl="0" eaLnBrk="0" fontAlgn="base" hangingPunct="0">
              <a:spcBef>
                <a:spcPct val="0"/>
              </a:spcBef>
              <a:spcAft>
                <a:spcPct val="0"/>
              </a:spcAft>
              <a:defRPr sz="2800" b="1">
                <a:solidFill>
                  <a:schemeClr val="tx1"/>
                </a:solidFill>
                <a:latin typeface="Arial" charset="0"/>
                <a:ea typeface="ＭＳ Ｐゴシック" pitchFamily="-107" charset="-128"/>
                <a:cs typeface="ＭＳ Ｐゴシック" pitchFamily="-107" charset="-128"/>
              </a:defRPr>
            </a:lvl5pPr>
            <a:lvl6pPr marL="457200" algn="ctr" rtl="0" eaLnBrk="1" fontAlgn="base" hangingPunct="1">
              <a:spcBef>
                <a:spcPct val="0"/>
              </a:spcBef>
              <a:spcAft>
                <a:spcPct val="0"/>
              </a:spcAft>
              <a:defRPr sz="2800" b="1">
                <a:solidFill>
                  <a:schemeClr val="tx1"/>
                </a:solidFill>
                <a:latin typeface="Arial" charset="0"/>
              </a:defRPr>
            </a:lvl6pPr>
            <a:lvl7pPr marL="914400" algn="ctr" rtl="0" eaLnBrk="1" fontAlgn="base" hangingPunct="1">
              <a:spcBef>
                <a:spcPct val="0"/>
              </a:spcBef>
              <a:spcAft>
                <a:spcPct val="0"/>
              </a:spcAft>
              <a:defRPr sz="2800" b="1">
                <a:solidFill>
                  <a:schemeClr val="tx1"/>
                </a:solidFill>
                <a:latin typeface="Arial" charset="0"/>
              </a:defRPr>
            </a:lvl7pPr>
            <a:lvl8pPr marL="1371600" algn="ctr" rtl="0" eaLnBrk="1" fontAlgn="base" hangingPunct="1">
              <a:spcBef>
                <a:spcPct val="0"/>
              </a:spcBef>
              <a:spcAft>
                <a:spcPct val="0"/>
              </a:spcAft>
              <a:defRPr sz="2800" b="1">
                <a:solidFill>
                  <a:schemeClr val="tx1"/>
                </a:solidFill>
                <a:latin typeface="Arial" charset="0"/>
              </a:defRPr>
            </a:lvl8pPr>
            <a:lvl9pPr marL="1828800" algn="ctr" rtl="0" eaLnBrk="1" fontAlgn="base" hangingPunct="1">
              <a:spcBef>
                <a:spcPct val="0"/>
              </a:spcBef>
              <a:spcAft>
                <a:spcPct val="0"/>
              </a:spcAft>
              <a:defRPr sz="2800" b="1">
                <a:solidFill>
                  <a:schemeClr val="tx1"/>
                </a:solidFill>
                <a:latin typeface="Arial" charset="0"/>
              </a:defRPr>
            </a:lvl9pPr>
          </a:lstStyle>
          <a:p>
            <a:r>
              <a:rPr lang="en-US" dirty="0" smtClean="0"/>
              <a:t>Latest News (2)</a:t>
            </a:r>
            <a:endParaRPr lang="en-US" dirty="0"/>
          </a:p>
        </p:txBody>
      </p:sp>
    </p:spTree>
    <p:extLst>
      <p:ext uri="{BB962C8B-B14F-4D97-AF65-F5344CB8AC3E}">
        <p14:creationId xmlns:p14="http://schemas.microsoft.com/office/powerpoint/2010/main" val="281835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Meetings and Workshop</a:t>
            </a:r>
            <a:endParaRPr lang="en-US" dirty="0"/>
          </a:p>
        </p:txBody>
      </p:sp>
      <p:sp>
        <p:nvSpPr>
          <p:cNvPr id="3" name="Content Placeholder 2"/>
          <p:cNvSpPr>
            <a:spLocks noGrp="1"/>
          </p:cNvSpPr>
          <p:nvPr>
            <p:ph idx="1"/>
          </p:nvPr>
        </p:nvSpPr>
        <p:spPr/>
        <p:txBody>
          <a:bodyPr/>
          <a:lstStyle/>
          <a:p>
            <a:r>
              <a:rPr lang="en-US" dirty="0" smtClean="0"/>
              <a:t>October – November</a:t>
            </a:r>
          </a:p>
          <a:p>
            <a:pPr lvl="1"/>
            <a:r>
              <a:rPr lang="en-US" dirty="0" smtClean="0"/>
              <a:t>Organizing Committee (~20 people from Science, Facilities and CS) met 7 times by phone to develop the workshop starting point and strategy.</a:t>
            </a:r>
          </a:p>
          <a:p>
            <a:pPr lvl="1"/>
            <a:endParaRPr lang="en-US" dirty="0"/>
          </a:p>
          <a:p>
            <a:r>
              <a:rPr lang="en-US" dirty="0" smtClean="0"/>
              <a:t>December 6-7, 2011</a:t>
            </a:r>
          </a:p>
          <a:p>
            <a:pPr lvl="1"/>
            <a:r>
              <a:rPr lang="en-US" dirty="0" smtClean="0"/>
              <a:t>Workshop</a:t>
            </a:r>
          </a:p>
          <a:p>
            <a:pPr lvl="1"/>
            <a:r>
              <a:rPr lang="en-US" dirty="0" smtClean="0"/>
              <a:t>About 50 participants from Science, Facilities and CS + Feds</a:t>
            </a:r>
          </a:p>
          <a:p>
            <a:pPr lvl="1"/>
            <a:r>
              <a:rPr lang="en-US" dirty="0" smtClean="0"/>
              <a:t>Many volunteers for writing assignments</a:t>
            </a:r>
          </a:p>
          <a:p>
            <a:pPr lvl="1"/>
            <a:endParaRPr lang="en-US" dirty="0"/>
          </a:p>
          <a:p>
            <a:r>
              <a:rPr lang="en-US" dirty="0" smtClean="0"/>
              <a:t>January – February, 2012</a:t>
            </a:r>
          </a:p>
          <a:p>
            <a:pPr lvl="1"/>
            <a:r>
              <a:rPr lang="en-US" dirty="0" smtClean="0"/>
              <a:t>Report writing: 6 phone meetings.</a:t>
            </a:r>
          </a:p>
          <a:p>
            <a:pPr lvl="1"/>
            <a:r>
              <a:rPr lang="en-US" dirty="0" smtClean="0"/>
              <a:t>All participants invited, about 20 participated vigorously</a:t>
            </a:r>
            <a:endParaRPr lang="en-US" dirty="0"/>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2</a:t>
            </a:fld>
            <a:endParaRPr lang="en-US" dirty="0"/>
          </a:p>
        </p:txBody>
      </p:sp>
    </p:spTree>
    <p:extLst>
      <p:ext uri="{BB962C8B-B14F-4D97-AF65-F5344CB8AC3E}">
        <p14:creationId xmlns:p14="http://schemas.microsoft.com/office/powerpoint/2010/main" val="374529349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https://</a:t>
            </a:r>
            <a:r>
              <a:rPr lang="en-US" sz="2400" dirty="0" err="1"/>
              <a:t>indico.bnl.gov</a:t>
            </a:r>
            <a:r>
              <a:rPr lang="en-US" sz="2400" dirty="0"/>
              <a:t>/</a:t>
            </a:r>
            <a:r>
              <a:rPr lang="en-US" sz="2400" dirty="0" err="1"/>
              <a:t>conferenceDisplay.py?confId</a:t>
            </a:r>
            <a:r>
              <a:rPr lang="en-US" sz="2400" dirty="0"/>
              <a:t>=403</a:t>
            </a:r>
          </a:p>
        </p:txBody>
      </p:sp>
      <p:pic>
        <p:nvPicPr>
          <p:cNvPr id="6" name="Content Placeholder 5" descr="web-page.tiff"/>
          <p:cNvPicPr>
            <a:picLocks noGrp="1" noChangeAspect="1"/>
          </p:cNvPicPr>
          <p:nvPr>
            <p:ph idx="1"/>
          </p:nvPr>
        </p:nvPicPr>
        <p:blipFill rotWithShape="1">
          <a:blip r:embed="rId2">
            <a:extLst>
              <a:ext uri="{28A0092B-C50C-407E-A947-70E740481C1C}">
                <a14:useLocalDpi xmlns:a14="http://schemas.microsoft.com/office/drawing/2010/main" val="0"/>
              </a:ext>
            </a:extLst>
          </a:blip>
          <a:srcRect t="-6199" b="1303"/>
          <a:stretch/>
        </p:blipFill>
        <p:spPr>
          <a:xfrm>
            <a:off x="381000" y="914400"/>
            <a:ext cx="8096250" cy="5175504"/>
          </a:xfrm>
        </p:spPr>
      </p:pic>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3</a:t>
            </a:fld>
            <a:endParaRPr lang="en-US" dirty="0"/>
          </a:p>
        </p:txBody>
      </p:sp>
    </p:spTree>
    <p:extLst>
      <p:ext uri="{BB962C8B-B14F-4D97-AF65-F5344CB8AC3E}">
        <p14:creationId xmlns:p14="http://schemas.microsoft.com/office/powerpoint/2010/main" val="355727292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Report</a:t>
            </a:r>
            <a:endParaRPr lang="en-US" dirty="0"/>
          </a:p>
        </p:txBody>
      </p:sp>
      <p:pic>
        <p:nvPicPr>
          <p:cNvPr id="6" name="Content Placeholder 5" descr="Pages from ScientificCollaborationsforExtreme-ScaleScienceReportDec2011_Final(4).pdf"/>
          <p:cNvPicPr>
            <a:picLocks noGrp="1" noChangeAspect="1"/>
          </p:cNvPicPr>
          <p:nvPr>
            <p:ph idx="1"/>
          </p:nvPr>
        </p:nvPicPr>
        <p:blipFill>
          <a:blip r:embed="rId2">
            <a:extLst>
              <a:ext uri="{28A0092B-C50C-407E-A947-70E740481C1C}">
                <a14:useLocalDpi xmlns:a14="http://schemas.microsoft.com/office/drawing/2010/main" val="0"/>
              </a:ext>
            </a:extLst>
          </a:blip>
          <a:srcRect l="-67932" r="-67932"/>
          <a:stretch>
            <a:fillRect/>
          </a:stretch>
        </p:blipFill>
        <p:spPr>
          <a:xfrm>
            <a:off x="-457200" y="1066800"/>
            <a:ext cx="10082762" cy="5532120"/>
          </a:xfrm>
        </p:spPr>
      </p:pic>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4</a:t>
            </a:fld>
            <a:endParaRPr lang="en-US" dirty="0"/>
          </a:p>
        </p:txBody>
      </p:sp>
    </p:spTree>
    <p:extLst>
      <p:ext uri="{BB962C8B-B14F-4D97-AF65-F5344CB8AC3E}">
        <p14:creationId xmlns:p14="http://schemas.microsoft.com/office/powerpoint/2010/main" val="626539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EnablingTechnologiesforCollaboration-V5.pdf"/>
          <p:cNvPicPr>
            <a:picLocks noGrp="1" noChangeAspect="1"/>
          </p:cNvPicPr>
          <p:nvPr>
            <p:ph idx="1"/>
          </p:nvPr>
        </p:nvPicPr>
        <p:blipFill rotWithShape="1">
          <a:blip r:embed="rId3">
            <a:alphaModFix/>
            <a:extLst>
              <a:ext uri="{28A0092B-C50C-407E-A947-70E740481C1C}">
                <a14:useLocalDpi xmlns:a14="http://schemas.microsoft.com/office/drawing/2010/main" val="0"/>
              </a:ext>
            </a:extLst>
          </a:blip>
          <a:srcRect t="-73" b="500"/>
          <a:stretch/>
        </p:blipFill>
        <p:spPr>
          <a:xfrm>
            <a:off x="0" y="0"/>
            <a:ext cx="4894580" cy="6793435"/>
          </a:xfrm>
        </p:spPr>
      </p:pic>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5</a:t>
            </a:fld>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3127387328"/>
              </p:ext>
            </p:extLst>
          </p:nvPr>
        </p:nvGraphicFramePr>
        <p:xfrm>
          <a:off x="4724400" y="76200"/>
          <a:ext cx="4397931" cy="5562600"/>
        </p:xfrm>
        <a:graphic>
          <a:graphicData uri="http://schemas.openxmlformats.org/presentationml/2006/ole">
            <mc:AlternateContent xmlns:mc="http://schemas.openxmlformats.org/markup-compatibility/2006">
              <mc:Choice xmlns:v="urn:schemas-microsoft-com:vml" Requires="v">
                <p:oleObj spid="_x0000_s1027" name="Document" r:id="rId4" imgW="6096000" imgH="7708900" progId="Word.Document.12">
                  <p:embed/>
                </p:oleObj>
              </mc:Choice>
              <mc:Fallback>
                <p:oleObj name="Document" r:id="rId4" imgW="6096000" imgH="7708900" progId="Word.Document.12">
                  <p:embed/>
                  <p:pic>
                    <p:nvPicPr>
                      <p:cNvPr id="0" name=""/>
                      <p:cNvPicPr/>
                      <p:nvPr/>
                    </p:nvPicPr>
                    <p:blipFill>
                      <a:blip r:embed="rId5"/>
                      <a:stretch>
                        <a:fillRect/>
                      </a:stretch>
                    </p:blipFill>
                    <p:spPr>
                      <a:xfrm>
                        <a:off x="4724400" y="76200"/>
                        <a:ext cx="4397931" cy="5562600"/>
                      </a:xfrm>
                      <a:prstGeom prst="rect">
                        <a:avLst/>
                      </a:prstGeom>
                    </p:spPr>
                  </p:pic>
                </p:oleObj>
              </mc:Fallback>
            </mc:AlternateContent>
          </a:graphicData>
        </a:graphic>
      </p:graphicFrame>
      <p:sp>
        <p:nvSpPr>
          <p:cNvPr id="9" name="Rectangle 8"/>
          <p:cNvSpPr/>
          <p:nvPr/>
        </p:nvSpPr>
        <p:spPr>
          <a:xfrm>
            <a:off x="4724400" y="5689937"/>
            <a:ext cx="4419600" cy="1015663"/>
          </a:xfrm>
          <a:prstGeom prst="rect">
            <a:avLst/>
          </a:prstGeom>
          <a:solidFill>
            <a:schemeClr val="bg1"/>
          </a:solidFill>
        </p:spPr>
        <p:txBody>
          <a:bodyPr wrap="square">
            <a:spAutoFit/>
          </a:bodyPr>
          <a:lstStyle/>
          <a:p>
            <a:pPr lvl="0"/>
            <a:r>
              <a:rPr lang="en-US" sz="1200" b="1" dirty="0"/>
              <a:t>Benefit:</a:t>
            </a:r>
            <a:r>
              <a:rPr lang="en-US" sz="1200" dirty="0"/>
              <a:t> least to most benefit to science</a:t>
            </a:r>
          </a:p>
          <a:p>
            <a:pPr lvl="0"/>
            <a:r>
              <a:rPr lang="en-US" sz="1200" b="1" dirty="0"/>
              <a:t>Spec:</a:t>
            </a:r>
            <a:r>
              <a:rPr lang="en-US" sz="1200" dirty="0"/>
              <a:t> least to most specific to collaboration</a:t>
            </a:r>
          </a:p>
          <a:p>
            <a:pPr lvl="0"/>
            <a:r>
              <a:rPr lang="en-US" sz="1200" b="1" dirty="0" err="1"/>
              <a:t>Excl</a:t>
            </a:r>
            <a:r>
              <a:rPr lang="en-US" sz="1200" b="1" dirty="0"/>
              <a:t>:</a:t>
            </a:r>
            <a:r>
              <a:rPr lang="en-US" sz="1200" dirty="0"/>
              <a:t> least to most exclusive to DOE</a:t>
            </a:r>
          </a:p>
          <a:p>
            <a:pPr lvl="0"/>
            <a:r>
              <a:rPr lang="en-US" sz="1200" b="1" dirty="0"/>
              <a:t>En/CS:</a:t>
            </a:r>
            <a:r>
              <a:rPr lang="en-US" sz="1200" dirty="0"/>
              <a:t> mainly engineering to mainly computer science</a:t>
            </a:r>
          </a:p>
          <a:p>
            <a:pPr lvl="0"/>
            <a:r>
              <a:rPr lang="en-US" sz="1200" b="1" dirty="0"/>
              <a:t>Cost:</a:t>
            </a:r>
            <a:r>
              <a:rPr lang="en-US" sz="1200" dirty="0"/>
              <a:t> lower than 1 FTE years to more than 30 FTE years</a:t>
            </a:r>
          </a:p>
        </p:txBody>
      </p:sp>
    </p:spTree>
    <p:extLst>
      <p:ext uri="{BB962C8B-B14F-4D97-AF65-F5344CB8AC3E}">
        <p14:creationId xmlns:p14="http://schemas.microsoft.com/office/powerpoint/2010/main" val="316495175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 – General - Summary</a:t>
            </a:r>
            <a:endParaRPr lang="en-US" dirty="0"/>
          </a:p>
        </p:txBody>
      </p:sp>
      <p:sp>
        <p:nvSpPr>
          <p:cNvPr id="3" name="Content Placeholder 2"/>
          <p:cNvSpPr>
            <a:spLocks noGrp="1"/>
          </p:cNvSpPr>
          <p:nvPr>
            <p:ph idx="1"/>
          </p:nvPr>
        </p:nvSpPr>
        <p:spPr/>
        <p:txBody>
          <a:bodyPr/>
          <a:lstStyle/>
          <a:p>
            <a:r>
              <a:rPr lang="en-US" dirty="0" smtClean="0"/>
              <a:t>Create an Institute for Extreme-Scale Collaborative Science</a:t>
            </a:r>
          </a:p>
          <a:p>
            <a:endParaRPr lang="en-US" dirty="0" smtClean="0"/>
          </a:p>
          <a:p>
            <a:r>
              <a:rPr lang="en-US" dirty="0" smtClean="0"/>
              <a:t>Fund relevant Computer Science</a:t>
            </a:r>
          </a:p>
          <a:p>
            <a:endParaRPr lang="en-US" dirty="0" smtClean="0"/>
          </a:p>
          <a:p>
            <a:r>
              <a:rPr lang="en-US" dirty="0" smtClean="0"/>
              <a:t>Fund relevant </a:t>
            </a:r>
            <a:r>
              <a:rPr lang="en-US" dirty="0"/>
              <a:t>development, consolidation, and support of software and </a:t>
            </a:r>
            <a:r>
              <a:rPr lang="en-US" dirty="0" smtClean="0"/>
              <a:t>services</a:t>
            </a:r>
            <a:endParaRPr lang="en-US" dirty="0"/>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6</a:t>
            </a:fld>
            <a:endParaRPr lang="en-US" dirty="0"/>
          </a:p>
        </p:txBody>
      </p:sp>
    </p:spTree>
    <p:extLst>
      <p:ext uri="{BB962C8B-B14F-4D97-AF65-F5344CB8AC3E}">
        <p14:creationId xmlns:p14="http://schemas.microsoft.com/office/powerpoint/2010/main" val="2748335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 – Technologies for Teams</a:t>
            </a:r>
            <a:endParaRPr lang="en-US" dirty="0"/>
          </a:p>
        </p:txBody>
      </p:sp>
      <p:sp>
        <p:nvSpPr>
          <p:cNvPr id="3" name="Content Placeholder 2"/>
          <p:cNvSpPr>
            <a:spLocks noGrp="1"/>
          </p:cNvSpPr>
          <p:nvPr>
            <p:ph idx="1"/>
          </p:nvPr>
        </p:nvSpPr>
        <p:spPr/>
        <p:txBody>
          <a:bodyPr/>
          <a:lstStyle/>
          <a:p>
            <a:r>
              <a:rPr lang="en-US" dirty="0"/>
              <a:t>Develop Office of Science guidelines for centrally supported services, with special focus on the Software-as-a-Service mode of delivery. The central support and any essential research and development may be provided by ASCR in concert with science programs or by commercial services where appropriate</a:t>
            </a:r>
            <a:r>
              <a:rPr lang="en-US" dirty="0"/>
              <a:t> </a:t>
            </a:r>
            <a:endParaRPr lang="en-US" dirty="0" smtClean="0"/>
          </a:p>
          <a:p>
            <a:endParaRPr lang="en-US" dirty="0" smtClean="0"/>
          </a:p>
          <a:p>
            <a:r>
              <a:rPr lang="en-US" dirty="0"/>
              <a:t>Conduct research into new methods for delivering innovative services to meet unique needs of collaborative extreme-scale science, that meet needs for consistency, economies of scale, and sustainability</a:t>
            </a:r>
            <a:r>
              <a:rPr lang="en-US" dirty="0"/>
              <a:t> </a:t>
            </a:r>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7</a:t>
            </a:fld>
            <a:endParaRPr lang="en-US" dirty="0"/>
          </a:p>
        </p:txBody>
      </p:sp>
    </p:spTree>
    <p:extLst>
      <p:ext uri="{BB962C8B-B14F-4D97-AF65-F5344CB8AC3E}">
        <p14:creationId xmlns:p14="http://schemas.microsoft.com/office/powerpoint/2010/main" val="579506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 – Technologies for Data</a:t>
            </a:r>
            <a:endParaRPr lang="en-US" dirty="0"/>
          </a:p>
        </p:txBody>
      </p:sp>
      <p:sp>
        <p:nvSpPr>
          <p:cNvPr id="3" name="Content Placeholder 2"/>
          <p:cNvSpPr>
            <a:spLocks noGrp="1"/>
          </p:cNvSpPr>
          <p:nvPr>
            <p:ph idx="1"/>
          </p:nvPr>
        </p:nvSpPr>
        <p:spPr/>
        <p:txBody>
          <a:bodyPr/>
          <a:lstStyle/>
          <a:p>
            <a:r>
              <a:rPr lang="en-US" dirty="0"/>
              <a:t>Solicit proposals in the area of Integrated Data Operations for research into groundbreaking new tools, and for the consolidation and generalization of promising existing approaches</a:t>
            </a:r>
            <a:r>
              <a:rPr lang="en-US" dirty="0"/>
              <a:t> </a:t>
            </a:r>
            <a:endParaRPr lang="en-US" dirty="0" smtClean="0"/>
          </a:p>
          <a:p>
            <a:endParaRPr lang="en-US" dirty="0" smtClean="0"/>
          </a:p>
          <a:p>
            <a:r>
              <a:rPr lang="en-US" dirty="0"/>
              <a:t>Solicit proposals focused on moving existing provenance technologies into extreme-scale science, thus exposing the extent to which both fundamental research and generalization/support are required. Research and development to fill clearly identified gaps should also be encouraged</a:t>
            </a:r>
            <a:r>
              <a:rPr lang="en-US" dirty="0"/>
              <a:t> </a:t>
            </a:r>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8</a:t>
            </a:fld>
            <a:endParaRPr lang="en-US" dirty="0"/>
          </a:p>
        </p:txBody>
      </p:sp>
    </p:spTree>
    <p:extLst>
      <p:ext uri="{BB962C8B-B14F-4D97-AF65-F5344CB8AC3E}">
        <p14:creationId xmlns:p14="http://schemas.microsoft.com/office/powerpoint/2010/main" val="42752287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762000"/>
          </a:xfrm>
        </p:spPr>
        <p:txBody>
          <a:bodyPr/>
          <a:lstStyle/>
          <a:p>
            <a:r>
              <a:rPr lang="en-US" dirty="0" smtClean="0"/>
              <a:t>Recommendations – Technologies for Processing</a:t>
            </a:r>
            <a:endParaRPr lang="en-US" dirty="0"/>
          </a:p>
        </p:txBody>
      </p:sp>
      <p:sp>
        <p:nvSpPr>
          <p:cNvPr id="3" name="Content Placeholder 2"/>
          <p:cNvSpPr>
            <a:spLocks noGrp="1"/>
          </p:cNvSpPr>
          <p:nvPr>
            <p:ph idx="1"/>
          </p:nvPr>
        </p:nvSpPr>
        <p:spPr/>
        <p:txBody>
          <a:bodyPr/>
          <a:lstStyle/>
          <a:p>
            <a:r>
              <a:rPr lang="en-US" sz="2000" dirty="0"/>
              <a:t>The first vital step in rendering differences invisible is to formalize how resource characteristics and policies are to be captured and made available to the automated workflow management systems that will achieve the goal of transparency. Research and development into this formalization and its implementation should be given </a:t>
            </a:r>
            <a:r>
              <a:rPr lang="en-US" sz="2000" dirty="0" smtClean="0"/>
              <a:t>priority</a:t>
            </a:r>
          </a:p>
          <a:p>
            <a:pPr marL="0" indent="0">
              <a:buNone/>
            </a:pPr>
            <a:r>
              <a:rPr lang="en-US" sz="2000" dirty="0" smtClean="0"/>
              <a:t> </a:t>
            </a:r>
          </a:p>
          <a:p>
            <a:r>
              <a:rPr lang="en-US" sz="2000" dirty="0"/>
              <a:t>The software components for proposed research projects should include, as part of the design, a plan for how monitoring information will be produced and consumed. Ideally, the solicitation would avoid unnecessary diversity by providing guidance as to preferred existing (and widely-used) formats and methodologies. The program should also solicit research on scalable data reduction and analysis methods for the growing volume of end-to-end monitoring information</a:t>
            </a:r>
            <a:r>
              <a:rPr lang="en-US" sz="2000" dirty="0"/>
              <a:t> </a:t>
            </a:r>
          </a:p>
        </p:txBody>
      </p:sp>
      <p:sp>
        <p:nvSpPr>
          <p:cNvPr id="4" name="Date Placeholder 3"/>
          <p:cNvSpPr>
            <a:spLocks noGrp="1"/>
          </p:cNvSpPr>
          <p:nvPr>
            <p:ph type="dt" sz="half" idx="10"/>
          </p:nvPr>
        </p:nvSpPr>
        <p:spPr/>
        <p:txBody>
          <a:bodyPr/>
          <a:lstStyle/>
          <a:p>
            <a:pPr>
              <a:defRPr/>
            </a:pPr>
            <a:fld id="{4EC79AF4-2875-4AF3-A701-249692C87A09}" type="datetimeFigureOut">
              <a:rPr lang="en-US" smtClean="0"/>
              <a:pPr>
                <a:defRPr/>
              </a:pPr>
              <a:t>3/22/12</a:t>
            </a:fld>
            <a:endParaRPr lang="en-US" dirty="0"/>
          </a:p>
        </p:txBody>
      </p:sp>
      <p:sp>
        <p:nvSpPr>
          <p:cNvPr id="5" name="Slide Number Placeholder 4"/>
          <p:cNvSpPr>
            <a:spLocks noGrp="1"/>
          </p:cNvSpPr>
          <p:nvPr>
            <p:ph type="sldNum" sz="quarter" idx="11"/>
          </p:nvPr>
        </p:nvSpPr>
        <p:spPr/>
        <p:txBody>
          <a:bodyPr/>
          <a:lstStyle/>
          <a:p>
            <a:pPr>
              <a:defRPr/>
            </a:pPr>
            <a:fld id="{0AEC97F3-A040-4DAB-B0DB-4E0B2ACEADA8}" type="slidenum">
              <a:rPr lang="en-US" smtClean="0"/>
              <a:pPr>
                <a:defRPr/>
              </a:pPr>
              <a:t>9</a:t>
            </a:fld>
            <a:endParaRPr lang="en-US" dirty="0"/>
          </a:p>
        </p:txBody>
      </p:sp>
    </p:spTree>
    <p:extLst>
      <p:ext uri="{BB962C8B-B14F-4D97-AF65-F5344CB8AC3E}">
        <p14:creationId xmlns:p14="http://schemas.microsoft.com/office/powerpoint/2010/main" val="1668824662"/>
      </p:ext>
    </p:extLst>
  </p:cSld>
  <p:clrMapOvr>
    <a:masterClrMapping/>
  </p:clrMapOvr>
</p:sld>
</file>

<file path=ppt/theme/theme1.xml><?xml version="1.0" encoding="utf-8"?>
<a:theme xmlns:a="http://schemas.openxmlformats.org/drawingml/2006/main" name="2_Default Design">
  <a:themeElements>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PresentationTemplate.ppt</Template>
  <TotalTime>23927</TotalTime>
  <Words>840</Words>
  <Application>Microsoft Macintosh PowerPoint</Application>
  <PresentationFormat>On-screen Show (4:3)</PresentationFormat>
  <Paragraphs>108</Paragraphs>
  <Slides>12</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4" baseType="lpstr">
      <vt:lpstr>2_Default Design</vt:lpstr>
      <vt:lpstr>Microsoft Word Document</vt:lpstr>
      <vt:lpstr>Scientific Collaborations for Extreme Scale Science Workshop Gaithersburg, December 6-7, 2011</vt:lpstr>
      <vt:lpstr>Meetings and Workshop</vt:lpstr>
      <vt:lpstr>https://indico.bnl.gov/conferenceDisplay.py?confId=403</vt:lpstr>
      <vt:lpstr>The Report</vt:lpstr>
      <vt:lpstr>PowerPoint Presentation</vt:lpstr>
      <vt:lpstr>Recommendations – General - Summary</vt:lpstr>
      <vt:lpstr>Recommendations – Technologies for Teams</vt:lpstr>
      <vt:lpstr>Recommendations – Technologies for Data</vt:lpstr>
      <vt:lpstr>Recommendations – Technologies for Processing</vt:lpstr>
      <vt:lpstr>Recommendations – Less Technical Issues</vt:lpstr>
      <vt:lpstr>PowerPoint Presentation</vt:lpstr>
      <vt:lpstr>PowerPoint Presentation</vt:lpstr>
    </vt:vector>
  </TitlesOfParts>
  <Manager/>
  <Company>Stanford Linear Accelerator Center</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RAC Introduction</dc:title>
  <dc:subject/>
  <dc:creator>Richard Mount</dc:creator>
  <cp:keywords/>
  <dc:description/>
  <cp:lastModifiedBy>Richard Mount</cp:lastModifiedBy>
  <cp:revision>200</cp:revision>
  <cp:lastPrinted>2007-12-07T15:34:11Z</cp:lastPrinted>
  <dcterms:created xsi:type="dcterms:W3CDTF">2009-08-16T16:04:21Z</dcterms:created>
  <dcterms:modified xsi:type="dcterms:W3CDTF">2012-03-22T18:44:11Z</dcterms:modified>
  <cp:category/>
</cp:coreProperties>
</file>

<file path=docProps/thumbnail.jpeg>
</file>